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7"/>
  </p:notesMasterIdLst>
  <p:sldIdLst>
    <p:sldId id="256" r:id="rId3"/>
    <p:sldId id="257" r:id="rId4"/>
    <p:sldId id="274" r:id="rId5"/>
    <p:sldId id="280" r:id="rId6"/>
  </p:sldIdLst>
  <p:sldSz cx="7772400" cy="10058400"/>
  <p:notesSz cx="6858000" cy="9144000"/>
  <p:embeddedFontLst>
    <p:embeddedFont>
      <p:font typeface="AGBossLady Medium" panose="02000603000000000000" pitchFamily="2" charset="0"/>
      <p:regular r:id="rId8"/>
    </p:embeddedFont>
    <p:embeddedFont>
      <p:font typeface="AGDidIEyeRollOutloud Medium" panose="02000603000000000000" pitchFamily="2" charset="0"/>
      <p:regular r:id="rId9"/>
    </p:embeddedFont>
    <p:embeddedFont>
      <p:font typeface="Calibri" panose="020F0502020204030204" pitchFamily="34" charset="0"/>
      <p:regular r:id="rId10"/>
      <p:bold r:id="rId11"/>
      <p:italic r:id="rId12"/>
      <p:boldItalic r:id="rId13"/>
    </p:embeddedFont>
    <p:embeddedFont>
      <p:font typeface="Comfortaa" pitchFamily="2" charset="0"/>
      <p:regular r:id="rId14"/>
      <p:bold r:id="rId15"/>
    </p:embeddedFont>
    <p:embeddedFont>
      <p:font typeface="Karla"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5D6"/>
    <a:srgbClr val="746E8D"/>
    <a:srgbClr val="814F76"/>
    <a:srgbClr val="D8C4D4"/>
    <a:srgbClr val="115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70166"/>
  </p:normalViewPr>
  <p:slideViewPr>
    <p:cSldViewPr snapToGrid="0">
      <p:cViewPr varScale="1">
        <p:scale>
          <a:sx n="56" d="100"/>
          <a:sy n="56" d="100"/>
        </p:scale>
        <p:origin x="3224" y="1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seesaw.me/activities/xl74f6/solid-liquid-gas-particle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app.legendsoflearning.com/login" TargetMode="External"/><Relationship Id="rId5" Type="http://schemas.openxmlformats.org/officeDocument/2006/relationships/hyperlink" Target="https://nearpod.com/s/science/3rd-grade/states-of-matter-35-L38958077" TargetMode="External"/><Relationship Id="rId4" Type="http://schemas.openxmlformats.org/officeDocument/2006/relationships/hyperlink" Target="https://www.generationgenius.com/science-videos-for-ki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a79460ff7df18ef_0: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a79460ff7df18e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1cec7c7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ADD5D6"/>
                </a:solidFill>
              </a:rPr>
              <a:t>Links are provided; please see blue underlined parts in the board above. Please remember the links are editable. You can change them out to direct students to your specific seesaw assignment, </a:t>
            </a:r>
            <a:r>
              <a:rPr lang="en-US" dirty="0" err="1">
                <a:solidFill>
                  <a:srgbClr val="ADD5D6"/>
                </a:solidFill>
              </a:rPr>
              <a:t>flipgrid</a:t>
            </a:r>
            <a:r>
              <a:rPr lang="en-US" dirty="0">
                <a:solidFill>
                  <a:srgbClr val="ADD5D6"/>
                </a:solidFill>
              </a:rPr>
              <a:t> topic, etc.</a:t>
            </a:r>
          </a:p>
          <a:p>
            <a:pPr marL="0" lvl="0" indent="0" algn="l" rtl="0">
              <a:spcBef>
                <a:spcPts val="0"/>
              </a:spcBef>
              <a:spcAft>
                <a:spcPts val="0"/>
              </a:spcAft>
              <a:buNone/>
            </a:pPr>
            <a:endParaRPr lang="en-US" dirty="0">
              <a:solidFill>
                <a:srgbClr val="ADD5D6"/>
              </a:solidFill>
            </a:endParaRPr>
          </a:p>
          <a:p>
            <a:pPr marL="0" lvl="0" indent="0" algn="l" rtl="0">
              <a:spcBef>
                <a:spcPts val="0"/>
              </a:spcBef>
              <a:spcAft>
                <a:spcPts val="0"/>
              </a:spcAft>
              <a:buNone/>
            </a:pPr>
            <a:r>
              <a:rPr lang="en-US" dirty="0">
                <a:solidFill>
                  <a:srgbClr val="ADD5D6"/>
                </a:solidFill>
              </a:rPr>
              <a:t>This is a “Black-Out Choice Board.” This means students will complete ALL tasks.</a:t>
            </a:r>
          </a:p>
          <a:p>
            <a:pPr marL="0" lvl="0" indent="0" algn="l" rtl="0">
              <a:spcBef>
                <a:spcPts val="0"/>
              </a:spcBef>
              <a:spcAft>
                <a:spcPts val="0"/>
              </a:spcAft>
              <a:buNone/>
            </a:pPr>
            <a:endParaRPr lang="en-US" dirty="0">
              <a:solidFill>
                <a:srgbClr val="ADD5D6"/>
              </a:solidFill>
            </a:endParaRPr>
          </a:p>
          <a:p>
            <a:pPr marL="0" lvl="0" indent="0" algn="l" rtl="0">
              <a:spcBef>
                <a:spcPts val="0"/>
              </a:spcBef>
              <a:spcAft>
                <a:spcPts val="0"/>
              </a:spcAft>
              <a:buNone/>
            </a:pPr>
            <a:r>
              <a:rPr lang="en-US" dirty="0">
                <a:solidFill>
                  <a:srgbClr val="ADD5D6"/>
                </a:solidFill>
              </a:rPr>
              <a:t>Below you can find information about several tasks/activities.</a:t>
            </a: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r>
              <a:rPr lang="en-US" dirty="0">
                <a:solidFill>
                  <a:srgbClr val="ADD5D6"/>
                </a:solidFill>
              </a:rPr>
              <a:t>1. Seesaw activity link to add to your Google Classroom or other LMS: </a:t>
            </a:r>
            <a:r>
              <a:rPr lang="en-US" u="sng" dirty="0">
                <a:solidFill>
                  <a:srgbClr val="ADD5D6"/>
                </a:solidFill>
                <a:hlinkClick r:id="rId3">
                  <a:extLst>
                    <a:ext uri="{A12FA001-AC4F-418D-AE19-62706E023703}">
                      <ahyp:hlinkClr xmlns:ahyp="http://schemas.microsoft.com/office/drawing/2018/hyperlinkcolor" val="tx"/>
                    </a:ext>
                  </a:extLst>
                </a:hlinkClick>
              </a:rPr>
              <a:t>https://app.seesaw.me/activities/xl74f6/solid-liquid-gas-particles</a:t>
            </a:r>
            <a:r>
              <a:rPr lang="en-US" dirty="0">
                <a:solidFill>
                  <a:srgbClr val="ADD5D6"/>
                </a:solidFill>
              </a:rPr>
              <a:t> </a:t>
            </a: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r>
              <a:rPr lang="en-US" dirty="0">
                <a:solidFill>
                  <a:srgbClr val="ADD5D6"/>
                </a:solidFill>
              </a:rPr>
              <a:t>2. Please note that Generation Genius is a paid program. We cannot provide the links to the 2 videos. This is a </a:t>
            </a:r>
            <a:r>
              <a:rPr lang="en-US" u="sng" dirty="0">
                <a:solidFill>
                  <a:srgbClr val="ADD5D6"/>
                </a:solidFill>
                <a:hlinkClick r:id="rId4">
                  <a:extLst>
                    <a:ext uri="{A12FA001-AC4F-418D-AE19-62706E023703}">
                      <ahyp:hlinkClr xmlns:ahyp="http://schemas.microsoft.com/office/drawing/2018/hyperlinkcolor" val="tx"/>
                    </a:ext>
                  </a:extLst>
                </a:hlinkClick>
              </a:rPr>
              <a:t>link</a:t>
            </a:r>
            <a:r>
              <a:rPr lang="en-US" dirty="0">
                <a:solidFill>
                  <a:srgbClr val="ADD5D6"/>
                </a:solidFill>
              </a:rPr>
              <a:t> to check out Generation Genius for yourself (it has been referred to as the “next Bill Nye.” There is a 14 day free trial; you could be strategic about signing up when you want to use this choice board. 😉 </a:t>
            </a:r>
          </a:p>
          <a:p>
            <a:pPr marL="0" lvl="0" indent="0" algn="l" rtl="0">
              <a:spcBef>
                <a:spcPts val="0"/>
              </a:spcBef>
              <a:spcAft>
                <a:spcPts val="0"/>
              </a:spcAft>
              <a:buNone/>
            </a:pPr>
            <a:r>
              <a:rPr lang="en-US" dirty="0">
                <a:solidFill>
                  <a:srgbClr val="ADD5D6"/>
                </a:solidFill>
              </a:rPr>
              <a:t>Another option for this task is to replace these videos with a YouTube video that fits your need. Change out the questions on the Google Doc and replace the hyperlink if you will </a:t>
            </a:r>
            <a:r>
              <a:rPr lang="en-US" b="1" dirty="0">
                <a:solidFill>
                  <a:srgbClr val="ADD5D6"/>
                </a:solidFill>
              </a:rPr>
              <a:t>NOT</a:t>
            </a:r>
            <a:r>
              <a:rPr lang="en-US" dirty="0">
                <a:solidFill>
                  <a:srgbClr val="ADD5D6"/>
                </a:solidFill>
              </a:rPr>
              <a:t> be using Generation Genius. </a:t>
            </a: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r>
              <a:rPr lang="en-US" dirty="0">
                <a:solidFill>
                  <a:srgbClr val="ADD5D6"/>
                </a:solidFill>
              </a:rPr>
              <a:t>3. Nearpod: This program does have free access, but the student paced mode needed for the purpose of this task is only included as part of the paid subscription. Lessons may also be individually purchased based on the needs of your classroom if you do not have a subscription to Nearpod. Here is the </a:t>
            </a:r>
            <a:r>
              <a:rPr lang="en-US" u="sng" dirty="0">
                <a:solidFill>
                  <a:srgbClr val="ADD5D6"/>
                </a:solidFill>
                <a:hlinkClick r:id="rId5">
                  <a:extLst>
                    <a:ext uri="{A12FA001-AC4F-418D-AE19-62706E023703}">
                      <ahyp:hlinkClr xmlns:ahyp="http://schemas.microsoft.com/office/drawing/2018/hyperlinkcolor" val="tx"/>
                    </a:ext>
                  </a:extLst>
                </a:hlinkClick>
              </a:rPr>
              <a:t>link</a:t>
            </a:r>
            <a:r>
              <a:rPr lang="en-US" dirty="0">
                <a:solidFill>
                  <a:srgbClr val="ADD5D6"/>
                </a:solidFill>
              </a:rPr>
              <a:t> to the lessons we used in this choice board. Phet is an AMAZING tool that Nearpod has partnered with. It is definitely worth the purchase! </a:t>
            </a: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r>
              <a:rPr lang="en-US" dirty="0">
                <a:solidFill>
                  <a:srgbClr val="ADD5D6"/>
                </a:solidFill>
              </a:rPr>
              <a:t>4. MobyMax: If you do not have access to MobyMax, replace with your district’s equivalent. You may sign up for Mobymax for free and your teacher account will just have fewer features if your school or district does not have an account. Another great option is to  insert an entire square for </a:t>
            </a:r>
            <a:r>
              <a:rPr lang="en-US" u="sng" dirty="0">
                <a:solidFill>
                  <a:srgbClr val="ADD5D6"/>
                </a:solidFill>
                <a:hlinkClick r:id="rId6">
                  <a:extLst>
                    <a:ext uri="{A12FA001-AC4F-418D-AE19-62706E023703}">
                      <ahyp:hlinkClr xmlns:ahyp="http://schemas.microsoft.com/office/drawing/2018/hyperlinkcolor" val="tx"/>
                    </a:ext>
                  </a:extLst>
                </a:hlinkClick>
              </a:rPr>
              <a:t>Legends of Learning</a:t>
            </a:r>
            <a:r>
              <a:rPr lang="en-US" dirty="0">
                <a:solidFill>
                  <a:srgbClr val="ADD5D6"/>
                </a:solidFill>
              </a:rPr>
              <a:t>. This website is ENTIRELY free!! It includes gamified science standard practice/reinforcement that require you to “launch” the lesson. Please message us if you need some help with launching! You will not be disappointed if you choose to use this resource. </a:t>
            </a: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Clr>
                <a:schemeClr val="dk1"/>
              </a:buClr>
              <a:buSzPts val="1100"/>
              <a:buFont typeface="Arial"/>
              <a:buNone/>
            </a:pPr>
            <a:r>
              <a:rPr lang="en-US" dirty="0">
                <a:solidFill>
                  <a:srgbClr val="ADD5D6"/>
                </a:solidFill>
              </a:rPr>
              <a:t>5. Flipgrid: Under your class grid, create a topic and title it “States of Matter.” The assignment/instructions should include the following: “Create a video that explains the different states of matter to a Kindergarten student. Remember a Kindergarten student needs visuals to learn, and it also helps to explain using words they are familiar with.”</a:t>
            </a: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r>
              <a:rPr lang="en-US" dirty="0">
                <a:solidFill>
                  <a:srgbClr val="ADD5D6"/>
                </a:solidFill>
              </a:rPr>
              <a:t>6. Comic Strip: We have included the comic strip resource! YAY! </a:t>
            </a:r>
            <a:r>
              <a:rPr lang="en-US" b="1" dirty="0">
                <a:solidFill>
                  <a:srgbClr val="ADD5D6"/>
                </a:solidFill>
              </a:rPr>
              <a:t>BONUS!</a:t>
            </a:r>
            <a:endParaRPr b="1" dirty="0">
              <a:solidFill>
                <a:srgbClr val="ADD5D6"/>
              </a:solidFill>
            </a:endParaRPr>
          </a:p>
          <a:p>
            <a:pPr marL="0" lvl="0" indent="0" algn="l" rtl="0">
              <a:spcBef>
                <a:spcPts val="0"/>
              </a:spcBef>
              <a:spcAft>
                <a:spcPts val="0"/>
              </a:spcAft>
              <a:buNone/>
            </a:pPr>
            <a:endParaRPr dirty="0">
              <a:solidFill>
                <a:srgbClr val="ADD5D6"/>
              </a:solidFill>
            </a:endParaRPr>
          </a:p>
          <a:p>
            <a:pPr marL="0" lvl="0" indent="0" algn="l" rtl="0">
              <a:spcBef>
                <a:spcPts val="0"/>
              </a:spcBef>
              <a:spcAft>
                <a:spcPts val="0"/>
              </a:spcAft>
              <a:buNone/>
            </a:pPr>
            <a:endParaRPr dirty="0">
              <a:solidFill>
                <a:srgbClr val="ADD5D6"/>
              </a:solidFill>
            </a:endParaRPr>
          </a:p>
        </p:txBody>
      </p:sp>
      <p:sp>
        <p:nvSpPr>
          <p:cNvPr id="132" name="Google Shape;132;g51cec7c777_0_21: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4a3c97fb8_5_9: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4a3c97fb8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60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838676" y="5602765"/>
            <a:ext cx="11441430" cy="1311593"/>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526630" y="4355942"/>
            <a:ext cx="11441430" cy="380523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4"/>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6"/>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4" name="Google Shape;94;p1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17"/>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8" name="Google Shape;98;p17"/>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9" name="Google Shape;99;p1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 name="Google Shape;105;p19"/>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6" name="Google Shape;106;p1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9" name="Google Shape;109;p2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2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3" name="Google Shape;113;p21"/>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4" name="Google Shape;114;p21"/>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5" name="Google Shape;115;p2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18" name="Google Shape;118;p2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88620" y="402802"/>
            <a:ext cx="6995160" cy="1676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88620" y="2346962"/>
            <a:ext cx="6995160" cy="6638079"/>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23"/>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1" name="Google Shape;121;p23"/>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2" name="Google Shape;122;p2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13966" y="6463454"/>
            <a:ext cx="6606540" cy="199771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13966" y="4263180"/>
            <a:ext cx="6606540" cy="2200274"/>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88620" y="402802"/>
            <a:ext cx="6995160" cy="1676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91466" y="3129281"/>
            <a:ext cx="2558415" cy="8849996"/>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2979421" y="3129281"/>
            <a:ext cx="2558415" cy="8849996"/>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88620" y="402802"/>
            <a:ext cx="6995160" cy="1676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88620" y="2251499"/>
            <a:ext cx="3434160" cy="938318"/>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388620" y="3189817"/>
            <a:ext cx="3434160" cy="5795222"/>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3948272" y="2251499"/>
            <a:ext cx="3435508" cy="938318"/>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3948272" y="3189817"/>
            <a:ext cx="3435508" cy="5795222"/>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88620" y="402802"/>
            <a:ext cx="6995160" cy="1676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88621" y="400474"/>
            <a:ext cx="2557066" cy="170434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038793" y="400474"/>
            <a:ext cx="4344988" cy="8584566"/>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388621" y="2104814"/>
            <a:ext cx="2557066" cy="688022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523445" y="7040881"/>
            <a:ext cx="4663440" cy="831216"/>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523445" y="898736"/>
            <a:ext cx="4663440" cy="603504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523445" y="7872097"/>
            <a:ext cx="4663440" cy="1180464"/>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88620" y="402802"/>
            <a:ext cx="6995160" cy="1676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567160" y="2168421"/>
            <a:ext cx="6638079" cy="699516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8620" y="402802"/>
            <a:ext cx="6995160" cy="1676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88620" y="2346962"/>
            <a:ext cx="6995160" cy="6638079"/>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88620" y="9322648"/>
            <a:ext cx="1813560" cy="53551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655570" y="9322648"/>
            <a:ext cx="2461260" cy="53551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5570220" y="9322648"/>
            <a:ext cx="181356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2" name="Google Shape;82;p1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3" name="Google Shape;83;p1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lipgrid.com/" TargetMode="External"/><Relationship Id="rId3" Type="http://schemas.openxmlformats.org/officeDocument/2006/relationships/image" Target="../media/image2.png"/><Relationship Id="rId7" Type="http://schemas.openxmlformats.org/officeDocument/2006/relationships/hyperlink" Target="https://www.flippity.n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docs.google.com/document/d/1CR8DXF_34Tnq6AHIyGoVqUJld4YNnj8OqaykMsvvdcY/edit?usp=sharing" TargetMode="External"/><Relationship Id="rId11" Type="http://schemas.openxmlformats.org/officeDocument/2006/relationships/hyperlink" Target="https://games.legendsoflearning.com/games/WyJnYW1lcyIsMTIyOV0=" TargetMode="External"/><Relationship Id="rId5" Type="http://schemas.openxmlformats.org/officeDocument/2006/relationships/hyperlink" Target="https://www.mobymax.com/" TargetMode="External"/><Relationship Id="rId10" Type="http://schemas.openxmlformats.org/officeDocument/2006/relationships/hyperlink" Target="https://www.quia.com/rr/38085.html" TargetMode="External"/><Relationship Id="rId4" Type="http://schemas.openxmlformats.org/officeDocument/2006/relationships/hyperlink" Target="https://app.seesaw.me/#/login" TargetMode="External"/><Relationship Id="rId9" Type="http://schemas.openxmlformats.org/officeDocument/2006/relationships/hyperlink" Target="https://docs.google.com/document/d/1y95GF8XGxLhEcZPMbxxYiP0xjx6YnieDmm8oH3T3SUw/edit?usp=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33"/>
        <p:cNvGrpSpPr/>
        <p:nvPr/>
      </p:nvGrpSpPr>
      <p:grpSpPr>
        <a:xfrm>
          <a:off x="0" y="0"/>
          <a:ext cx="0" cy="0"/>
          <a:chOff x="0" y="0"/>
          <a:chExt cx="0" cy="0"/>
        </a:xfrm>
      </p:grpSpPr>
      <p:sp>
        <p:nvSpPr>
          <p:cNvPr id="40" name="Google Shape;145;p26">
            <a:extLst>
              <a:ext uri="{FF2B5EF4-FFF2-40B4-BE49-F238E27FC236}">
                <a16:creationId xmlns:a16="http://schemas.microsoft.com/office/drawing/2014/main" id="{292FFB60-F33D-9B47-9E11-D437744614C7}"/>
              </a:ext>
            </a:extLst>
          </p:cNvPr>
          <p:cNvSpPr txBox="1"/>
          <p:nvPr/>
        </p:nvSpPr>
        <p:spPr>
          <a:xfrm>
            <a:off x="216405" y="1469015"/>
            <a:ext cx="2340600" cy="74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rgbClr val="1155CC"/>
                </a:solidFill>
                <a:latin typeface="AGDidIEyeRollOutloud Medium" panose="02000603000000000000" pitchFamily="2" charset="0"/>
                <a:ea typeface="AGDidIEyeRollOutloud Medium" panose="02000603000000000000" pitchFamily="2" charset="0"/>
                <a:sym typeface="Calibri"/>
                <a:hlinkClick r:id="rId4">
                  <a:extLst>
                    <a:ext uri="{A12FA001-AC4F-418D-AE19-62706E023703}">
                      <ahyp:hlinkClr xmlns:ahyp="http://schemas.microsoft.com/office/drawing/2018/hyperlinkcolor" val="tx"/>
                    </a:ext>
                  </a:extLst>
                </a:hlinkClick>
              </a:rPr>
              <a:t>SeeSaw</a:t>
            </a:r>
            <a:r>
              <a:rPr lang="en-US" sz="1800" b="1" dirty="0">
                <a:solidFill>
                  <a:srgbClr val="6AA84F"/>
                </a:solidFill>
                <a:latin typeface="Calibri"/>
                <a:ea typeface="Calibri"/>
                <a:cs typeface="Calibri"/>
                <a:sym typeface="Calibri"/>
              </a:rPr>
              <a:t>:</a:t>
            </a:r>
            <a:endParaRPr sz="1800" b="1" dirty="0">
              <a:solidFill>
                <a:srgbClr val="6AA84F"/>
              </a:solidFill>
              <a:latin typeface="Calibri"/>
              <a:ea typeface="Calibri"/>
              <a:cs typeface="Calibri"/>
              <a:sym typeface="Calibri"/>
            </a:endParaRPr>
          </a:p>
        </p:txBody>
      </p:sp>
      <p:sp>
        <p:nvSpPr>
          <p:cNvPr id="41" name="Google Shape;143;p26">
            <a:extLst>
              <a:ext uri="{FF2B5EF4-FFF2-40B4-BE49-F238E27FC236}">
                <a16:creationId xmlns:a16="http://schemas.microsoft.com/office/drawing/2014/main" id="{8E621B62-C8EB-AB40-8820-4767E8F6DDCC}"/>
              </a:ext>
            </a:extLst>
          </p:cNvPr>
          <p:cNvSpPr txBox="1"/>
          <p:nvPr/>
        </p:nvSpPr>
        <p:spPr>
          <a:xfrm>
            <a:off x="2658450" y="5090160"/>
            <a:ext cx="24555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800" dirty="0">
                <a:solidFill>
                  <a:srgbClr val="1155CC"/>
                </a:solidFill>
                <a:latin typeface="AGDidIEyeRollOutloud Medium" panose="02000603000000000000" pitchFamily="2" charset="0"/>
                <a:ea typeface="AGDidIEyeRollOutloud Medium" panose="02000603000000000000" pitchFamily="2" charset="0"/>
                <a:sym typeface="Comfortaa"/>
                <a:hlinkClick r:id="rId5">
                  <a:extLst>
                    <a:ext uri="{A12FA001-AC4F-418D-AE19-62706E023703}">
                      <ahyp:hlinkClr xmlns:ahyp="http://schemas.microsoft.com/office/drawing/2018/hyperlinkcolor" val="tx"/>
                    </a:ext>
                  </a:extLst>
                </a:hlinkClick>
              </a:rPr>
              <a:t>Science</a:t>
            </a:r>
            <a:endParaRPr sz="2800" dirty="0">
              <a:solidFill>
                <a:srgbClr val="1155CC"/>
              </a:solidFill>
              <a:latin typeface="AGDidIEyeRollOutloud Medium" panose="02000603000000000000" pitchFamily="2" charset="0"/>
              <a:ea typeface="AGDidIEyeRollOutloud Medium" panose="02000603000000000000" pitchFamily="2" charset="0"/>
              <a:sym typeface="Comfortaa"/>
            </a:endParaRPr>
          </a:p>
          <a:p>
            <a:pPr marL="0" lvl="0" indent="0" algn="ctr" rtl="0">
              <a:spcBef>
                <a:spcPts val="0"/>
              </a:spcBef>
              <a:spcAft>
                <a:spcPts val="0"/>
              </a:spcAft>
              <a:buClr>
                <a:schemeClr val="dk1"/>
              </a:buClr>
              <a:buSzPts val="1100"/>
              <a:buFont typeface="Arial"/>
              <a:buNone/>
            </a:pPr>
            <a:endParaRPr sz="1000" dirty="0">
              <a:solidFill>
                <a:srgbClr val="FF0000"/>
              </a:solidFill>
              <a:latin typeface="Comfortaa"/>
              <a:ea typeface="Comfortaa"/>
              <a:cs typeface="Comfortaa"/>
              <a:sym typeface="Comfortaa"/>
            </a:endParaRPr>
          </a:p>
          <a:p>
            <a:pPr marL="0" lvl="0" indent="0" algn="l" rtl="0">
              <a:spcBef>
                <a:spcPts val="0"/>
              </a:spcBef>
              <a:spcAft>
                <a:spcPts val="0"/>
              </a:spcAft>
              <a:buNone/>
            </a:pPr>
            <a:endParaRPr sz="1800" dirty="0">
              <a:latin typeface="Comfortaa"/>
              <a:ea typeface="Comfortaa"/>
              <a:cs typeface="Comfortaa"/>
              <a:sym typeface="Comfortaa"/>
            </a:endParaRPr>
          </a:p>
        </p:txBody>
      </p:sp>
      <p:sp>
        <p:nvSpPr>
          <p:cNvPr id="42" name="Google Shape;154;p26">
            <a:extLst>
              <a:ext uri="{FF2B5EF4-FFF2-40B4-BE49-F238E27FC236}">
                <a16:creationId xmlns:a16="http://schemas.microsoft.com/office/drawing/2014/main" id="{04CC01E2-5788-FD40-8A91-57EA393DAB11}"/>
              </a:ext>
            </a:extLst>
          </p:cNvPr>
          <p:cNvSpPr txBox="1"/>
          <p:nvPr/>
        </p:nvSpPr>
        <p:spPr>
          <a:xfrm>
            <a:off x="5116825" y="3112338"/>
            <a:ext cx="24555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100" dirty="0">
              <a:solidFill>
                <a:schemeClr val="dk1"/>
              </a:solidFill>
              <a:latin typeface="Karla" pitchFamily="2" charset="0"/>
              <a:ea typeface="Karla" pitchFamily="2" charset="0"/>
              <a:cs typeface="Comfortaa"/>
              <a:sym typeface="Comfortaa"/>
            </a:endParaRPr>
          </a:p>
          <a:p>
            <a:pPr marL="0" lvl="0" indent="0" algn="ctr" rtl="0">
              <a:spcBef>
                <a:spcPts val="0"/>
              </a:spcBef>
              <a:spcAft>
                <a:spcPts val="0"/>
              </a:spcAft>
              <a:buClr>
                <a:schemeClr val="dk1"/>
              </a:buClr>
              <a:buSzPts val="1100"/>
              <a:buFont typeface="Arial"/>
              <a:buNone/>
            </a:pPr>
            <a:r>
              <a:rPr lang="en-US" sz="1100" u="sng" dirty="0">
                <a:solidFill>
                  <a:schemeClr val="hlink"/>
                </a:solidFill>
                <a:latin typeface="Karla" pitchFamily="2" charset="0"/>
                <a:ea typeface="Karla" pitchFamily="2" charset="0"/>
                <a:cs typeface="Comfortaa"/>
                <a:sym typeface="Comfortaa"/>
                <a:hlinkClick r:id="rId6"/>
              </a:rPr>
              <a:t>FLIPPITY INSTRUCTIONS AND WORD LIST</a:t>
            </a:r>
            <a:endParaRPr sz="1100" dirty="0">
              <a:solidFill>
                <a:schemeClr val="dk1"/>
              </a:solidFill>
              <a:latin typeface="Karla" pitchFamily="2" charset="0"/>
              <a:ea typeface="Karla" pitchFamily="2" charset="0"/>
              <a:cs typeface="Comfortaa"/>
              <a:sym typeface="Comfortaa"/>
            </a:endParaRPr>
          </a:p>
          <a:p>
            <a:pPr marL="0" lvl="0" indent="0" algn="ctr" rtl="0">
              <a:spcBef>
                <a:spcPts val="0"/>
              </a:spcBef>
              <a:spcAft>
                <a:spcPts val="0"/>
              </a:spcAft>
              <a:buNone/>
            </a:pPr>
            <a:endParaRPr lang="en-US" sz="1100" dirty="0">
              <a:solidFill>
                <a:schemeClr val="dk1"/>
              </a:solidFill>
              <a:latin typeface="Karla" pitchFamily="2" charset="0"/>
              <a:ea typeface="Karla" pitchFamily="2" charset="0"/>
              <a:cs typeface="Comfortaa"/>
              <a:sym typeface="Comfortaa"/>
            </a:endParaRPr>
          </a:p>
          <a:p>
            <a:pPr marL="0" lvl="0" indent="0" algn="ctr" rtl="0">
              <a:spcBef>
                <a:spcPts val="0"/>
              </a:spcBef>
              <a:spcAft>
                <a:spcPts val="0"/>
              </a:spcAft>
              <a:buNone/>
            </a:pPr>
            <a:r>
              <a:rPr lang="en-US" sz="1100" dirty="0">
                <a:solidFill>
                  <a:schemeClr val="dk1"/>
                </a:solidFill>
                <a:latin typeface="Karla" pitchFamily="2" charset="0"/>
                <a:ea typeface="Karla" pitchFamily="2" charset="0"/>
                <a:cs typeface="Comfortaa"/>
                <a:sym typeface="Comfortaa"/>
              </a:rPr>
              <a:t>                </a:t>
            </a:r>
            <a:r>
              <a:rPr lang="en-US" sz="1100" u="sng" dirty="0">
                <a:solidFill>
                  <a:schemeClr val="hlink"/>
                </a:solidFill>
                <a:latin typeface="Karla" pitchFamily="2" charset="0"/>
                <a:ea typeface="Karla" pitchFamily="2" charset="0"/>
                <a:cs typeface="Comfortaa"/>
                <a:sym typeface="Comfortaa"/>
                <a:hlinkClick r:id="rId7"/>
              </a:rPr>
              <a:t>Flippity</a:t>
            </a:r>
            <a:endParaRPr sz="1100" dirty="0">
              <a:solidFill>
                <a:schemeClr val="dk1"/>
              </a:solidFill>
              <a:latin typeface="Karla" pitchFamily="2" charset="0"/>
              <a:ea typeface="Karla" pitchFamily="2" charset="0"/>
              <a:cs typeface="Comfortaa"/>
              <a:sym typeface="Comfortaa"/>
            </a:endParaRPr>
          </a:p>
          <a:p>
            <a:pPr marL="0" lvl="0" indent="0" algn="ctr" rtl="0">
              <a:spcBef>
                <a:spcPts val="0"/>
              </a:spcBef>
              <a:spcAft>
                <a:spcPts val="0"/>
              </a:spcAft>
              <a:buNone/>
            </a:pPr>
            <a:endParaRPr sz="1100" dirty="0">
              <a:solidFill>
                <a:schemeClr val="dk1"/>
              </a:solidFill>
              <a:latin typeface="Karla" pitchFamily="2" charset="0"/>
              <a:ea typeface="Karla" pitchFamily="2" charset="0"/>
              <a:cs typeface="Comfortaa"/>
              <a:sym typeface="Comfortaa"/>
            </a:endParaRPr>
          </a:p>
        </p:txBody>
      </p:sp>
      <p:sp>
        <p:nvSpPr>
          <p:cNvPr id="43" name="Google Shape;147;p26">
            <a:extLst>
              <a:ext uri="{FF2B5EF4-FFF2-40B4-BE49-F238E27FC236}">
                <a16:creationId xmlns:a16="http://schemas.microsoft.com/office/drawing/2014/main" id="{802F8EEC-8084-5F49-A7A4-E9384EA7A4D6}"/>
              </a:ext>
            </a:extLst>
          </p:cNvPr>
          <p:cNvSpPr txBox="1"/>
          <p:nvPr/>
        </p:nvSpPr>
        <p:spPr>
          <a:xfrm>
            <a:off x="3478767" y="3650838"/>
            <a:ext cx="24555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200" u="sng" dirty="0">
                <a:solidFill>
                  <a:schemeClr val="hlink"/>
                </a:solidFill>
                <a:highlight>
                  <a:schemeClr val="lt1"/>
                </a:highlight>
                <a:latin typeface="Karla" pitchFamily="2" charset="0"/>
                <a:ea typeface="Karla" pitchFamily="2" charset="0"/>
                <a:hlinkClick r:id="rId8"/>
              </a:rPr>
              <a:t>Flipgrid</a:t>
            </a:r>
            <a:endParaRPr dirty="0">
              <a:latin typeface="Karla" pitchFamily="2" charset="0"/>
              <a:ea typeface="Karla" pitchFamily="2" charset="0"/>
              <a:cs typeface="Comfortaa"/>
              <a:sym typeface="Comfortaa"/>
            </a:endParaRPr>
          </a:p>
          <a:p>
            <a:pPr marL="0" lvl="0" indent="0" algn="ctr" rtl="0">
              <a:spcBef>
                <a:spcPts val="0"/>
              </a:spcBef>
              <a:spcAft>
                <a:spcPts val="0"/>
              </a:spcAft>
              <a:buClr>
                <a:schemeClr val="dk1"/>
              </a:buClr>
              <a:buSzPts val="1100"/>
              <a:buFont typeface="Arial"/>
              <a:buNone/>
            </a:pPr>
            <a:endParaRPr dirty="0">
              <a:latin typeface="Karla" pitchFamily="2" charset="0"/>
              <a:ea typeface="Karla" pitchFamily="2" charset="0"/>
              <a:cs typeface="Comfortaa"/>
              <a:sym typeface="Comfortaa"/>
            </a:endParaRPr>
          </a:p>
        </p:txBody>
      </p:sp>
      <p:sp>
        <p:nvSpPr>
          <p:cNvPr id="3" name="Rectangle 2">
            <a:extLst>
              <a:ext uri="{FF2B5EF4-FFF2-40B4-BE49-F238E27FC236}">
                <a16:creationId xmlns:a16="http://schemas.microsoft.com/office/drawing/2014/main" id="{E32092F6-7CC0-9A4A-8C62-2DBF62B4EE79}"/>
              </a:ext>
            </a:extLst>
          </p:cNvPr>
          <p:cNvSpPr/>
          <p:nvPr/>
        </p:nvSpPr>
        <p:spPr>
          <a:xfrm>
            <a:off x="196085" y="7069872"/>
            <a:ext cx="1527982" cy="261610"/>
          </a:xfrm>
          <a:prstGeom prst="rect">
            <a:avLst/>
          </a:prstGeom>
        </p:spPr>
        <p:txBody>
          <a:bodyPr wrap="none">
            <a:spAutoFit/>
          </a:bodyPr>
          <a:lstStyle/>
          <a:p>
            <a:r>
              <a:rPr lang="en-US" sz="1100" u="sng" dirty="0">
                <a:solidFill>
                  <a:schemeClr val="hlink"/>
                </a:solidFill>
                <a:latin typeface="Karla" pitchFamily="2" charset="0"/>
                <a:ea typeface="Karla" pitchFamily="2" charset="0"/>
                <a:cs typeface="Comfortaa"/>
                <a:sym typeface="Comfortaa"/>
                <a:hlinkClick r:id="rId9"/>
              </a:rPr>
              <a:t>Chemical &amp; Physical</a:t>
            </a:r>
            <a:endParaRPr lang="en-US" sz="1100" dirty="0">
              <a:latin typeface="Karla" pitchFamily="2" charset="0"/>
              <a:ea typeface="Karla" pitchFamily="2" charset="0"/>
            </a:endParaRPr>
          </a:p>
        </p:txBody>
      </p:sp>
      <p:sp>
        <p:nvSpPr>
          <p:cNvPr id="4" name="Rectangle 3">
            <a:extLst>
              <a:ext uri="{FF2B5EF4-FFF2-40B4-BE49-F238E27FC236}">
                <a16:creationId xmlns:a16="http://schemas.microsoft.com/office/drawing/2014/main" id="{F1DA07C3-1338-4D45-A507-FE86CDD690DB}"/>
              </a:ext>
            </a:extLst>
          </p:cNvPr>
          <p:cNvSpPr/>
          <p:nvPr/>
        </p:nvSpPr>
        <p:spPr>
          <a:xfrm>
            <a:off x="2658448" y="8142665"/>
            <a:ext cx="2455501" cy="1384995"/>
          </a:xfrm>
          <a:prstGeom prst="rect">
            <a:avLst/>
          </a:prstGeom>
        </p:spPr>
        <p:txBody>
          <a:bodyPr wrap="square">
            <a:spAutoFit/>
          </a:bodyPr>
          <a:lstStyle/>
          <a:p>
            <a:pPr lvl="0" algn="ctr"/>
            <a:r>
              <a:rPr lang="en-US" u="sng" dirty="0">
                <a:solidFill>
                  <a:schemeClr val="hlink"/>
                </a:solidFill>
                <a:latin typeface="Karla" pitchFamily="2" charset="0"/>
                <a:ea typeface="Karla" pitchFamily="2" charset="0"/>
                <a:cs typeface="Comfortaa"/>
                <a:sym typeface="Comfortaa"/>
                <a:hlinkClick r:id="rId10"/>
              </a:rPr>
              <a:t>State of Matter Millionaire Game</a:t>
            </a:r>
            <a:endParaRPr lang="en-US" dirty="0">
              <a:solidFill>
                <a:schemeClr val="dk1"/>
              </a:solidFill>
              <a:latin typeface="Karla" pitchFamily="2" charset="0"/>
              <a:ea typeface="Karla" pitchFamily="2" charset="0"/>
              <a:cs typeface="Comfortaa"/>
              <a:sym typeface="Comfortaa"/>
            </a:endParaRPr>
          </a:p>
          <a:p>
            <a:pPr lvl="0" algn="ctr"/>
            <a:endParaRPr lang="en-US" dirty="0">
              <a:solidFill>
                <a:schemeClr val="dk1"/>
              </a:solidFill>
              <a:latin typeface="Karla" pitchFamily="2" charset="0"/>
              <a:ea typeface="Karla" pitchFamily="2" charset="0"/>
              <a:cs typeface="Comfortaa"/>
              <a:sym typeface="Comfortaa"/>
            </a:endParaRPr>
          </a:p>
          <a:p>
            <a:pPr lvl="0" algn="ctr"/>
            <a:r>
              <a:rPr lang="en-US" u="sng" dirty="0">
                <a:solidFill>
                  <a:schemeClr val="hlink"/>
                </a:solidFill>
                <a:latin typeface="Karla" pitchFamily="2" charset="0"/>
                <a:ea typeface="Karla" pitchFamily="2" charset="0"/>
                <a:cs typeface="Comfortaa"/>
                <a:sym typeface="Comfortaa"/>
                <a:hlinkClick r:id="rId11"/>
              </a:rPr>
              <a:t>Legends of Learning Conservation of Matter</a:t>
            </a:r>
            <a:endParaRPr lang="en-US" dirty="0">
              <a:solidFill>
                <a:schemeClr val="dk1"/>
              </a:solidFill>
              <a:latin typeface="Karla" pitchFamily="2" charset="0"/>
              <a:ea typeface="Karla" pitchFamily="2" charset="0"/>
              <a:cs typeface="Comfortaa"/>
              <a:sym typeface="Comfortaa"/>
            </a:endParaRPr>
          </a:p>
          <a:p>
            <a:pPr lvl="0" algn="ctr"/>
            <a:endParaRPr lang="en-US" dirty="0">
              <a:solidFill>
                <a:schemeClr val="dk1"/>
              </a:solidFill>
              <a:latin typeface="Karla" pitchFamily="2" charset="0"/>
              <a:ea typeface="Karla" pitchFamily="2" charset="0"/>
              <a:cs typeface="Comfortaa"/>
              <a:sym typeface="Comfortaa"/>
            </a:endParaRPr>
          </a:p>
        </p:txBody>
      </p:sp>
      <p:sp>
        <p:nvSpPr>
          <p:cNvPr id="2" name="Rectangle 1">
            <a:extLst>
              <a:ext uri="{FF2B5EF4-FFF2-40B4-BE49-F238E27FC236}">
                <a16:creationId xmlns:a16="http://schemas.microsoft.com/office/drawing/2014/main" id="{D98DF54E-82A5-8248-B452-053A0F3E6A5E}"/>
              </a:ext>
            </a:extLst>
          </p:cNvPr>
          <p:cNvSpPr/>
          <p:nvPr/>
        </p:nvSpPr>
        <p:spPr>
          <a:xfrm rot="21113897">
            <a:off x="317779" y="1006207"/>
            <a:ext cx="6904454" cy="2215991"/>
          </a:xfrm>
          <a:prstGeom prst="rect">
            <a:avLst/>
          </a:prstGeom>
          <a:noFill/>
        </p:spPr>
        <p:txBody>
          <a:bodyPr wrap="none" lIns="91440" tIns="45720" rIns="91440" bIns="45720">
            <a:spAutoFit/>
          </a:bodyPr>
          <a:lstStyle/>
          <a:p>
            <a:pPr algn="ctr"/>
            <a:r>
              <a:rPr lang="en-US" sz="13800" b="1" cap="none" spc="0" dirty="0">
                <a:ln w="10160">
                  <a:solidFill>
                    <a:srgbClr val="814F76"/>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9" name="Rectangle 8">
            <a:extLst>
              <a:ext uri="{FF2B5EF4-FFF2-40B4-BE49-F238E27FC236}">
                <a16:creationId xmlns:a16="http://schemas.microsoft.com/office/drawing/2014/main" id="{E8400E9C-72B2-D94B-BBCF-684C1C462279}"/>
              </a:ext>
            </a:extLst>
          </p:cNvPr>
          <p:cNvSpPr/>
          <p:nvPr/>
        </p:nvSpPr>
        <p:spPr>
          <a:xfrm rot="21113897">
            <a:off x="338102" y="2805333"/>
            <a:ext cx="6904454" cy="2215991"/>
          </a:xfrm>
          <a:prstGeom prst="rect">
            <a:avLst/>
          </a:prstGeom>
          <a:noFill/>
        </p:spPr>
        <p:txBody>
          <a:bodyPr wrap="none" lIns="91440" tIns="45720" rIns="91440" bIns="45720">
            <a:spAutoFit/>
          </a:bodyPr>
          <a:lstStyle/>
          <a:p>
            <a:pPr algn="ctr"/>
            <a:r>
              <a:rPr lang="en-US" sz="13800" b="1" dirty="0">
                <a:ln w="10160">
                  <a:solidFill>
                    <a:srgbClr val="814F76"/>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10" name="Rectangle 9">
            <a:extLst>
              <a:ext uri="{FF2B5EF4-FFF2-40B4-BE49-F238E27FC236}">
                <a16:creationId xmlns:a16="http://schemas.microsoft.com/office/drawing/2014/main" id="{13DF317E-42FE-F04E-B198-EB12A035EA29}"/>
              </a:ext>
            </a:extLst>
          </p:cNvPr>
          <p:cNvSpPr/>
          <p:nvPr/>
        </p:nvSpPr>
        <p:spPr>
          <a:xfrm rot="21113897">
            <a:off x="442138" y="4640024"/>
            <a:ext cx="6904454" cy="2215991"/>
          </a:xfrm>
          <a:prstGeom prst="rect">
            <a:avLst/>
          </a:prstGeom>
          <a:noFill/>
        </p:spPr>
        <p:txBody>
          <a:bodyPr wrap="none" lIns="91440" tIns="45720" rIns="91440" bIns="45720">
            <a:spAutoFit/>
          </a:bodyPr>
          <a:lstStyle/>
          <a:p>
            <a:pPr algn="ctr"/>
            <a:r>
              <a:rPr lang="en-US" sz="13800" b="1" dirty="0">
                <a:ln w="10160">
                  <a:solidFill>
                    <a:srgbClr val="814F76"/>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11" name="Rectangle 10">
            <a:extLst>
              <a:ext uri="{FF2B5EF4-FFF2-40B4-BE49-F238E27FC236}">
                <a16:creationId xmlns:a16="http://schemas.microsoft.com/office/drawing/2014/main" id="{7E88CC7C-C993-9C45-B333-209CE7737CA7}"/>
              </a:ext>
            </a:extLst>
          </p:cNvPr>
          <p:cNvSpPr/>
          <p:nvPr/>
        </p:nvSpPr>
        <p:spPr>
          <a:xfrm rot="21113897">
            <a:off x="746251" y="6690376"/>
            <a:ext cx="6904454" cy="2215991"/>
          </a:xfrm>
          <a:prstGeom prst="rect">
            <a:avLst/>
          </a:prstGeom>
          <a:noFill/>
        </p:spPr>
        <p:txBody>
          <a:bodyPr wrap="none" lIns="91440" tIns="45720" rIns="91440" bIns="45720">
            <a:spAutoFit/>
          </a:bodyPr>
          <a:lstStyle/>
          <a:p>
            <a:pPr algn="ctr"/>
            <a:r>
              <a:rPr lang="en-US" sz="13800" b="1" dirty="0">
                <a:ln w="10160">
                  <a:solidFill>
                    <a:srgbClr val="814F76"/>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4"/>
        <p:cNvGrpSpPr/>
        <p:nvPr/>
      </p:nvGrpSpPr>
      <p:grpSpPr>
        <a:xfrm>
          <a:off x="0" y="0"/>
          <a:ext cx="0" cy="0"/>
          <a:chOff x="0" y="0"/>
          <a:chExt cx="0" cy="0"/>
        </a:xfrm>
      </p:grpSpPr>
      <p:sp>
        <p:nvSpPr>
          <p:cNvPr id="3" name="TextBox 2">
            <a:extLst>
              <a:ext uri="{FF2B5EF4-FFF2-40B4-BE49-F238E27FC236}">
                <a16:creationId xmlns:a16="http://schemas.microsoft.com/office/drawing/2014/main" id="{FD8B39C0-A86E-4945-9B77-8BF1EC9C97CA}"/>
              </a:ext>
            </a:extLst>
          </p:cNvPr>
          <p:cNvSpPr txBox="1"/>
          <p:nvPr/>
        </p:nvSpPr>
        <p:spPr>
          <a:xfrm>
            <a:off x="205740" y="1623058"/>
            <a:ext cx="2468880" cy="246888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4" name="TextBox 13">
            <a:extLst>
              <a:ext uri="{FF2B5EF4-FFF2-40B4-BE49-F238E27FC236}">
                <a16:creationId xmlns:a16="http://schemas.microsoft.com/office/drawing/2014/main" id="{53C203DB-8106-FF4F-8215-98DD72B190D3}"/>
              </a:ext>
            </a:extLst>
          </p:cNvPr>
          <p:cNvSpPr txBox="1"/>
          <p:nvPr/>
        </p:nvSpPr>
        <p:spPr>
          <a:xfrm>
            <a:off x="205740" y="4175758"/>
            <a:ext cx="2468880" cy="265176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5" name="TextBox 14">
            <a:extLst>
              <a:ext uri="{FF2B5EF4-FFF2-40B4-BE49-F238E27FC236}">
                <a16:creationId xmlns:a16="http://schemas.microsoft.com/office/drawing/2014/main" id="{87D74322-5E7F-CA4E-996E-8D0387D246D4}"/>
              </a:ext>
            </a:extLst>
          </p:cNvPr>
          <p:cNvSpPr txBox="1"/>
          <p:nvPr/>
        </p:nvSpPr>
        <p:spPr>
          <a:xfrm>
            <a:off x="205740" y="6888478"/>
            <a:ext cx="2468880" cy="246888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6" name="TextBox 15">
            <a:extLst>
              <a:ext uri="{FF2B5EF4-FFF2-40B4-BE49-F238E27FC236}">
                <a16:creationId xmlns:a16="http://schemas.microsoft.com/office/drawing/2014/main" id="{6E356DCF-5539-5046-A84C-E3347DCB90C5}"/>
              </a:ext>
            </a:extLst>
          </p:cNvPr>
          <p:cNvSpPr txBox="1"/>
          <p:nvPr/>
        </p:nvSpPr>
        <p:spPr>
          <a:xfrm>
            <a:off x="2674620" y="1623058"/>
            <a:ext cx="2468880" cy="246888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7" name="TextBox 16">
            <a:extLst>
              <a:ext uri="{FF2B5EF4-FFF2-40B4-BE49-F238E27FC236}">
                <a16:creationId xmlns:a16="http://schemas.microsoft.com/office/drawing/2014/main" id="{19262918-F9E3-1A42-9470-37EF5ED2AB15}"/>
              </a:ext>
            </a:extLst>
          </p:cNvPr>
          <p:cNvSpPr txBox="1"/>
          <p:nvPr/>
        </p:nvSpPr>
        <p:spPr>
          <a:xfrm>
            <a:off x="2674620" y="4175758"/>
            <a:ext cx="2468880" cy="265176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8" name="TextBox 17">
            <a:extLst>
              <a:ext uri="{FF2B5EF4-FFF2-40B4-BE49-F238E27FC236}">
                <a16:creationId xmlns:a16="http://schemas.microsoft.com/office/drawing/2014/main" id="{6A9BF3D6-0EC8-754B-A693-C0997986FE65}"/>
              </a:ext>
            </a:extLst>
          </p:cNvPr>
          <p:cNvSpPr txBox="1"/>
          <p:nvPr/>
        </p:nvSpPr>
        <p:spPr>
          <a:xfrm>
            <a:off x="2674620" y="6888478"/>
            <a:ext cx="2468880" cy="246888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9" name="TextBox 18">
            <a:extLst>
              <a:ext uri="{FF2B5EF4-FFF2-40B4-BE49-F238E27FC236}">
                <a16:creationId xmlns:a16="http://schemas.microsoft.com/office/drawing/2014/main" id="{BDCFBB58-9DCB-4241-A4BF-2247EB2A3453}"/>
              </a:ext>
            </a:extLst>
          </p:cNvPr>
          <p:cNvSpPr txBox="1"/>
          <p:nvPr/>
        </p:nvSpPr>
        <p:spPr>
          <a:xfrm>
            <a:off x="5143500" y="1623058"/>
            <a:ext cx="2468880" cy="246888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20" name="TextBox 19">
            <a:extLst>
              <a:ext uri="{FF2B5EF4-FFF2-40B4-BE49-F238E27FC236}">
                <a16:creationId xmlns:a16="http://schemas.microsoft.com/office/drawing/2014/main" id="{E9BD3DDC-E4C9-2449-A986-7BC7B393D431}"/>
              </a:ext>
            </a:extLst>
          </p:cNvPr>
          <p:cNvSpPr txBox="1"/>
          <p:nvPr/>
        </p:nvSpPr>
        <p:spPr>
          <a:xfrm>
            <a:off x="5143500" y="4175758"/>
            <a:ext cx="2468880" cy="265176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21" name="TextBox 20">
            <a:extLst>
              <a:ext uri="{FF2B5EF4-FFF2-40B4-BE49-F238E27FC236}">
                <a16:creationId xmlns:a16="http://schemas.microsoft.com/office/drawing/2014/main" id="{ED2900E9-9717-F44A-8441-EB0B365C95EF}"/>
              </a:ext>
            </a:extLst>
          </p:cNvPr>
          <p:cNvSpPr txBox="1"/>
          <p:nvPr/>
        </p:nvSpPr>
        <p:spPr>
          <a:xfrm>
            <a:off x="5143500" y="6888478"/>
            <a:ext cx="2468880" cy="2468880"/>
          </a:xfrm>
          <a:prstGeom prst="rect">
            <a:avLst/>
          </a:prstGeom>
          <a:noFill/>
        </p:spPr>
        <p:txBody>
          <a:bodyPr wrap="square" rtlCol="0">
            <a:spAutoFit/>
          </a:bodyPr>
          <a:lstStyle/>
          <a:p>
            <a:r>
              <a:rPr lang="en-US" dirty="0">
                <a:latin typeface="Karla" pitchFamily="2" charset="0"/>
                <a:ea typeface="Karla" pitchFamily="2" charset="0"/>
              </a:rPr>
              <a:t>Type Choice Here.</a:t>
            </a:r>
          </a:p>
        </p:txBody>
      </p:sp>
      <p:sp>
        <p:nvSpPr>
          <p:cNvPr id="11" name="Rectangle 10">
            <a:extLst>
              <a:ext uri="{FF2B5EF4-FFF2-40B4-BE49-F238E27FC236}">
                <a16:creationId xmlns:a16="http://schemas.microsoft.com/office/drawing/2014/main" id="{71069B3A-EBCD-DF43-9A5A-BFA60F275A2D}"/>
              </a:ext>
            </a:extLst>
          </p:cNvPr>
          <p:cNvSpPr/>
          <p:nvPr/>
        </p:nvSpPr>
        <p:spPr>
          <a:xfrm rot="21113897">
            <a:off x="317779" y="1006207"/>
            <a:ext cx="6904454" cy="2215991"/>
          </a:xfrm>
          <a:prstGeom prst="rect">
            <a:avLst/>
          </a:prstGeom>
          <a:noFill/>
        </p:spPr>
        <p:txBody>
          <a:bodyPr wrap="none" lIns="91440" tIns="45720" rIns="91440" bIns="45720">
            <a:spAutoFit/>
          </a:bodyPr>
          <a:lstStyle/>
          <a:p>
            <a:pPr algn="ctr"/>
            <a:r>
              <a:rPr lang="en-US" sz="13800" b="1" cap="none" spc="0" dirty="0">
                <a:ln w="10160">
                  <a:solidFill>
                    <a:srgbClr val="746E8D"/>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12" name="Rectangle 11">
            <a:extLst>
              <a:ext uri="{FF2B5EF4-FFF2-40B4-BE49-F238E27FC236}">
                <a16:creationId xmlns:a16="http://schemas.microsoft.com/office/drawing/2014/main" id="{8ECB001D-989E-4F47-AB2A-57662B70329D}"/>
              </a:ext>
            </a:extLst>
          </p:cNvPr>
          <p:cNvSpPr/>
          <p:nvPr/>
        </p:nvSpPr>
        <p:spPr>
          <a:xfrm rot="21113897">
            <a:off x="338102" y="2805333"/>
            <a:ext cx="6904454" cy="2215991"/>
          </a:xfrm>
          <a:prstGeom prst="rect">
            <a:avLst/>
          </a:prstGeom>
          <a:noFill/>
        </p:spPr>
        <p:txBody>
          <a:bodyPr wrap="none" lIns="91440" tIns="45720" rIns="91440" bIns="45720">
            <a:spAutoFit/>
          </a:bodyPr>
          <a:lstStyle/>
          <a:p>
            <a:pPr algn="ctr"/>
            <a:r>
              <a:rPr lang="en-US" sz="13800" b="1" dirty="0">
                <a:ln w="10160">
                  <a:solidFill>
                    <a:srgbClr val="746E8D"/>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13" name="Rectangle 12">
            <a:extLst>
              <a:ext uri="{FF2B5EF4-FFF2-40B4-BE49-F238E27FC236}">
                <a16:creationId xmlns:a16="http://schemas.microsoft.com/office/drawing/2014/main" id="{6E496D71-4B77-B246-803C-B7C4980FAF6C}"/>
              </a:ext>
            </a:extLst>
          </p:cNvPr>
          <p:cNvSpPr/>
          <p:nvPr/>
        </p:nvSpPr>
        <p:spPr>
          <a:xfrm rot="21113897">
            <a:off x="442138" y="4640024"/>
            <a:ext cx="6904454" cy="2215991"/>
          </a:xfrm>
          <a:prstGeom prst="rect">
            <a:avLst/>
          </a:prstGeom>
          <a:noFill/>
        </p:spPr>
        <p:txBody>
          <a:bodyPr wrap="none" lIns="91440" tIns="45720" rIns="91440" bIns="45720">
            <a:spAutoFit/>
          </a:bodyPr>
          <a:lstStyle/>
          <a:p>
            <a:pPr algn="ctr"/>
            <a:r>
              <a:rPr lang="en-US" sz="13800" b="1" dirty="0">
                <a:ln w="10160">
                  <a:solidFill>
                    <a:srgbClr val="746E8D"/>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22" name="Rectangle 21">
            <a:extLst>
              <a:ext uri="{FF2B5EF4-FFF2-40B4-BE49-F238E27FC236}">
                <a16:creationId xmlns:a16="http://schemas.microsoft.com/office/drawing/2014/main" id="{954CC71B-7089-E547-836E-DB258E73609A}"/>
              </a:ext>
            </a:extLst>
          </p:cNvPr>
          <p:cNvSpPr/>
          <p:nvPr/>
        </p:nvSpPr>
        <p:spPr>
          <a:xfrm rot="21113897">
            <a:off x="746251" y="6690376"/>
            <a:ext cx="6904454" cy="2215991"/>
          </a:xfrm>
          <a:prstGeom prst="rect">
            <a:avLst/>
          </a:prstGeom>
          <a:noFill/>
        </p:spPr>
        <p:txBody>
          <a:bodyPr wrap="none" lIns="91440" tIns="45720" rIns="91440" bIns="45720">
            <a:spAutoFit/>
          </a:bodyPr>
          <a:lstStyle/>
          <a:p>
            <a:pPr algn="ctr"/>
            <a:r>
              <a:rPr lang="en-US" sz="13800" b="1" dirty="0">
                <a:ln w="10160">
                  <a:solidFill>
                    <a:srgbClr val="746E8D"/>
                  </a:solidFill>
                  <a:prstDash val="solid"/>
                </a:ln>
                <a:no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Tree>
    <p:extLst>
      <p:ext uri="{BB962C8B-B14F-4D97-AF65-F5344CB8AC3E}">
        <p14:creationId xmlns:p14="http://schemas.microsoft.com/office/powerpoint/2010/main" val="4179099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F0C28-6E75-BF4E-A90D-E14AFE2A4EBD}"/>
              </a:ext>
            </a:extLst>
          </p:cNvPr>
          <p:cNvSpPr/>
          <p:nvPr/>
        </p:nvSpPr>
        <p:spPr>
          <a:xfrm rot="21113897">
            <a:off x="313790" y="646126"/>
            <a:ext cx="6904454" cy="2215991"/>
          </a:xfrm>
          <a:prstGeom prst="rect">
            <a:avLst/>
          </a:prstGeom>
          <a:noFill/>
        </p:spPr>
        <p:txBody>
          <a:bodyPr wrap="none" lIns="91440" tIns="45720" rIns="91440" bIns="45720">
            <a:spAutoFit/>
          </a:bodyPr>
          <a:lstStyle/>
          <a:p>
            <a:pPr algn="ctr"/>
            <a:r>
              <a:rPr lang="en-US" sz="13800" b="1" cap="none" spc="0" dirty="0">
                <a:ln w="76200">
                  <a:solidFill>
                    <a:srgbClr val="ADD5D6"/>
                  </a:solidFill>
                  <a:prstDash val="solid"/>
                </a:ln>
                <a:solidFill>
                  <a:srgbClr val="ADD5D6"/>
                </a:solid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3" name="Rectangle 2">
            <a:extLst>
              <a:ext uri="{FF2B5EF4-FFF2-40B4-BE49-F238E27FC236}">
                <a16:creationId xmlns:a16="http://schemas.microsoft.com/office/drawing/2014/main" id="{6A35399C-9CD0-9B4A-81A1-0E46B290CE3D}"/>
              </a:ext>
            </a:extLst>
          </p:cNvPr>
          <p:cNvSpPr/>
          <p:nvPr/>
        </p:nvSpPr>
        <p:spPr>
          <a:xfrm rot="21113897">
            <a:off x="313790" y="2805335"/>
            <a:ext cx="6904454" cy="2215991"/>
          </a:xfrm>
          <a:prstGeom prst="rect">
            <a:avLst/>
          </a:prstGeom>
          <a:noFill/>
        </p:spPr>
        <p:txBody>
          <a:bodyPr wrap="none" lIns="91440" tIns="45720" rIns="91440" bIns="45720">
            <a:spAutoFit/>
          </a:bodyPr>
          <a:lstStyle/>
          <a:p>
            <a:pPr algn="ctr"/>
            <a:r>
              <a:rPr lang="en-US" sz="13800" b="1" dirty="0">
                <a:ln w="76200">
                  <a:solidFill>
                    <a:srgbClr val="ADD5D6"/>
                  </a:solidFill>
                  <a:prstDash val="solid"/>
                </a:ln>
                <a:solidFill>
                  <a:srgbClr val="ADD5D6"/>
                </a:solid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4" name="Rectangle 3">
            <a:extLst>
              <a:ext uri="{FF2B5EF4-FFF2-40B4-BE49-F238E27FC236}">
                <a16:creationId xmlns:a16="http://schemas.microsoft.com/office/drawing/2014/main" id="{9359F1FD-362B-5C40-8FFE-464EF9B1614C}"/>
              </a:ext>
            </a:extLst>
          </p:cNvPr>
          <p:cNvSpPr/>
          <p:nvPr/>
        </p:nvSpPr>
        <p:spPr>
          <a:xfrm rot="21113897">
            <a:off x="433972" y="4820770"/>
            <a:ext cx="6904454" cy="2215991"/>
          </a:xfrm>
          <a:prstGeom prst="rect">
            <a:avLst/>
          </a:prstGeom>
          <a:noFill/>
        </p:spPr>
        <p:txBody>
          <a:bodyPr wrap="none" lIns="91440" tIns="45720" rIns="91440" bIns="45720">
            <a:spAutoFit/>
          </a:bodyPr>
          <a:lstStyle/>
          <a:p>
            <a:pPr algn="ctr"/>
            <a:r>
              <a:rPr lang="en-US" sz="13800" b="1" dirty="0">
                <a:ln w="76200">
                  <a:solidFill>
                    <a:srgbClr val="ADD5D6"/>
                  </a:solidFill>
                  <a:prstDash val="solid"/>
                </a:ln>
                <a:solidFill>
                  <a:srgbClr val="ADD5D6"/>
                </a:solid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
        <p:nvSpPr>
          <p:cNvPr id="5" name="Rectangle 4">
            <a:extLst>
              <a:ext uri="{FF2B5EF4-FFF2-40B4-BE49-F238E27FC236}">
                <a16:creationId xmlns:a16="http://schemas.microsoft.com/office/drawing/2014/main" id="{79A06594-F0A7-0B4A-97C2-0C56DE2AF336}"/>
              </a:ext>
            </a:extLst>
          </p:cNvPr>
          <p:cNvSpPr/>
          <p:nvPr/>
        </p:nvSpPr>
        <p:spPr>
          <a:xfrm rot="21113897">
            <a:off x="546174" y="6836204"/>
            <a:ext cx="6904454" cy="2215991"/>
          </a:xfrm>
          <a:prstGeom prst="rect">
            <a:avLst/>
          </a:prstGeom>
          <a:noFill/>
        </p:spPr>
        <p:txBody>
          <a:bodyPr wrap="none" lIns="91440" tIns="45720" rIns="91440" bIns="45720">
            <a:spAutoFit/>
          </a:bodyPr>
          <a:lstStyle/>
          <a:p>
            <a:pPr algn="ctr"/>
            <a:r>
              <a:rPr lang="en-US" sz="13800" b="1" dirty="0">
                <a:ln w="76200">
                  <a:solidFill>
                    <a:srgbClr val="ADD5D6"/>
                  </a:solidFill>
                  <a:prstDash val="solid"/>
                </a:ln>
                <a:solidFill>
                  <a:srgbClr val="ADD5D6"/>
                </a:solidFill>
                <a:effectLst>
                  <a:outerShdw blurRad="38100" dist="22860" dir="5400000" algn="tl" rotWithShape="0">
                    <a:srgbClr val="000000">
                      <a:alpha val="30000"/>
                    </a:srgbClr>
                  </a:outerShdw>
                </a:effectLst>
                <a:latin typeface="AGBossLady Medium" panose="02000603000000000000" pitchFamily="2" charset="0"/>
                <a:ea typeface="AGBossLady Medium" panose="02000603000000000000" pitchFamily="2" charset="0"/>
              </a:rPr>
              <a:t>PREVIEW</a:t>
            </a:r>
          </a:p>
        </p:txBody>
      </p:sp>
    </p:spTree>
    <p:extLst>
      <p:ext uri="{BB962C8B-B14F-4D97-AF65-F5344CB8AC3E}">
        <p14:creationId xmlns:p14="http://schemas.microsoft.com/office/powerpoint/2010/main" val="39569987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560</Words>
  <Application>Microsoft Macintosh PowerPoint</Application>
  <PresentationFormat>Custom</PresentationFormat>
  <Paragraphs>51</Paragraphs>
  <Slides>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AGDidIEyeRollOutloud Medium</vt:lpstr>
      <vt:lpstr>Calibri</vt:lpstr>
      <vt:lpstr>Arial</vt:lpstr>
      <vt:lpstr>Comfortaa</vt:lpstr>
      <vt:lpstr>AGBossLady Medium</vt:lpstr>
      <vt:lpstr>Karla</vt:lpstr>
      <vt:lpstr>Office Theme</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Mrs. Harris</cp:lastModifiedBy>
  <cp:revision>22</cp:revision>
  <cp:lastPrinted>2019-05-14T05:06:44Z</cp:lastPrinted>
  <dcterms:modified xsi:type="dcterms:W3CDTF">2019-05-14T05:19:55Z</dcterms:modified>
</cp:coreProperties>
</file>